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8" r:id="rId5"/>
    <p:sldId id="259" r:id="rId6"/>
    <p:sldId id="260" r:id="rId7"/>
    <p:sldId id="265" r:id="rId8"/>
    <p:sldId id="261" r:id="rId9"/>
    <p:sldId id="262" r:id="rId10"/>
    <p:sldId id="270" r:id="rId11"/>
    <p:sldId id="267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, Siu-hang" initials="LSh" lastIdx="1" clrIdx="0">
    <p:extLst>
      <p:ext uri="{19B8F6BF-5375-455C-9EA6-DF929625EA0E}">
        <p15:presenceInfo xmlns:p15="http://schemas.microsoft.com/office/powerpoint/2012/main" userId="S::lausiuhang@edb.gov.hk::52fe689f-50ad-4248-9bd8-1823532c3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0129" autoAdjust="0"/>
  </p:normalViewPr>
  <p:slideViewPr>
    <p:cSldViewPr snapToGrid="0">
      <p:cViewPr varScale="1">
        <p:scale>
          <a:sx n="42" d="100"/>
          <a:sy n="42" d="100"/>
        </p:scale>
        <p:origin x="72" y="15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17/06/relationships/model3d" Target="../media/model3d3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1_ot8wvo2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VGn2qgOM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emm.edcity.hk/media/%E9%96%8B%E5%AD%B8%E7%A6%AE%E5%8D%87%E6%97%97%E5%84%80%E5%BC%8F+%28%E4%B8%AD%E3%80%81%E8%8B%B1%E6%96%87%E5%AD%97%E5%B9%95%E5%8F%AF%E4%BE%9B%E9%81%B8%E6%93%87%29+/1_epofraj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22" y="1214438"/>
            <a:ext cx="9660556" cy="2387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从国歌看民族团结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教学简</a:t>
            </a:r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0A3409-21BF-404B-BE49-0E6AA190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活动安排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FE7BC1-35F7-4D69-9622-A9E9FB85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920"/>
            <a:ext cx="7262191" cy="4351338"/>
          </a:xfrm>
        </p:spPr>
        <p:txBody>
          <a:bodyPr/>
          <a:lstStyle/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运用课堂所学，学生结合自己设计的概念图，为主题「从国歌看民族团结」创作一篇长约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分钟的演讲稿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提示：演讲稿可以点列形式撰写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学生可以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人为一组，相互示范如何就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主题「从国歌看民族团结」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进行演讲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教师可邀请表现优异者向全班作示范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06172" y="1349731"/>
              <a:ext cx="2912962" cy="4466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12962" cy="4466353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5281" ay="-973509" az="546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6172" y="1349731"/>
                <a:ext cx="2912962" cy="4466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789258">
              <a:off x="7235701" y="5513359"/>
              <a:ext cx="1935164" cy="153934"/>
            </p:xfrm>
            <a:graphic>
              <a:graphicData uri="http://schemas.microsoft.com/office/drawing/2017/model3d">
                <am3d:model3d r:embed="rId4">
                  <am3d:spPr>
                    <a:xfrm rot="8789258">
                      <a:off x="0" y="0"/>
                      <a:ext cx="1935164" cy="153934"/>
                    </a:xfrm>
                    <a:prstGeom prst="rect">
                      <a:avLst/>
                    </a:prstGeom>
                  </am3d:spPr>
                  <am3d:camera>
                    <am3d:pos x="0" y="0" z="4737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72" d="1000000"/>
                    <am3d:preTrans dx="1057221" dy="-3160" dz="10440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36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789258">
                <a:off x="7235701" y="5513359"/>
                <a:ext cx="1935164" cy="1539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8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课题延伸阅读资源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44285"/>
              </p:ext>
            </p:extLst>
          </p:nvPr>
        </p:nvGraphicFramePr>
        <p:xfrm>
          <a:off x="976004" y="1690688"/>
          <a:ext cx="9664287" cy="3574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001084310"/>
                    </a:ext>
                  </a:extLst>
                </a:gridCol>
                <a:gridCol w="4394634">
                  <a:extLst>
                    <a:ext uri="{9D8B030D-6E8A-4147-A177-3AD203B41FA5}">
                      <a16:colId xmlns:a16="http://schemas.microsoft.com/office/drawing/2014/main" val="1267222318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559546357"/>
                    </a:ext>
                  </a:extLst>
                </a:gridCol>
              </a:tblGrid>
              <a:tr h="5869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资源名称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资源简介／与相关讲题重点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资源二维码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75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国歌知多少</a:t>
                      </a:r>
                      <a:r>
                        <a:rPr lang="en-US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―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《义勇军进行曲》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由教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育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局课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程发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展处制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，资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源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深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入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浅出地讲解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《义勇军进行曲》的音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乐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特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征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、歌词意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义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、曲谱和录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音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、历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史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和精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神以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及国歌的订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定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历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程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连结：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https://www.edb.gov.hk/attachment/tc/curriculum-development/kla/arts-edu/resources/mus-curri/NA-PPT-comprehensive-c.pdf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221615"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1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国旗、国徽、国歌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由政制及内地事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务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局制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，专页涵盖国歌的官方录音、国歌的官方视频、国歌的五线谱版本、国歌歌词等内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容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连结：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https://www.cmab.gov.hk/sc/issues/national_anthem.htm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072744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15448" y="1878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307B598-0728-4BB3-9E59-35FF4CFDD7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58" y="2366614"/>
            <a:ext cx="968375" cy="9683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A20367D-A569-B7EC-A13D-47F16384D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26" y="4094035"/>
            <a:ext cx="94310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内容重点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</a:t>
            </a:r>
            <a:r>
              <a:rPr lang="zh-TW" altLang="en-US" dirty="0"/>
              <a:t>国歌的历史和精神</a:t>
            </a:r>
            <a:endParaRPr lang="en-US" altLang="zh-TW" dirty="0"/>
          </a:p>
          <a:p>
            <a:r>
              <a:rPr lang="en-US" dirty="0"/>
              <a:t>2) </a:t>
            </a:r>
            <a:r>
              <a:rPr lang="zh-TW" altLang="en-US" dirty="0"/>
              <a:t>影片：</a:t>
            </a:r>
            <a:r>
              <a:rPr lang="en-US" altLang="zh-TW" dirty="0"/>
              <a:t>《</a:t>
            </a:r>
            <a:r>
              <a:rPr lang="zh-TW" altLang="en-US" dirty="0"/>
              <a:t>港式速递</a:t>
            </a:r>
            <a:r>
              <a:rPr lang="en-US" altLang="zh-TW" dirty="0"/>
              <a:t>》- </a:t>
            </a:r>
            <a:r>
              <a:rPr lang="zh-TW" altLang="en-US" dirty="0"/>
              <a:t>香港电台细说</a:t>
            </a:r>
            <a:r>
              <a:rPr lang="en-US" altLang="zh-TW" dirty="0"/>
              <a:t>《</a:t>
            </a:r>
            <a:r>
              <a:rPr lang="zh-TW" altLang="en-US" dirty="0"/>
              <a:t>国歌的故事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3) </a:t>
            </a:r>
            <a:r>
              <a:rPr lang="zh-TW" altLang="en-US" dirty="0"/>
              <a:t>奏唱国歌的场合</a:t>
            </a:r>
            <a:endParaRPr lang="en-US" altLang="zh-TW" dirty="0"/>
          </a:p>
          <a:p>
            <a:r>
              <a:rPr lang="en-US" dirty="0"/>
              <a:t>4)</a:t>
            </a:r>
            <a:r>
              <a:rPr lang="zh-TW" altLang="en-US" dirty="0"/>
              <a:t> 奏唱国歌的标准及礼仪</a:t>
            </a:r>
            <a:endParaRPr lang="en-US" altLang="zh-TW" dirty="0"/>
          </a:p>
          <a:p>
            <a:r>
              <a:rPr lang="en-US" altLang="zh-TW" dirty="0"/>
              <a:t>5) 《</a:t>
            </a:r>
            <a:r>
              <a:rPr lang="zh-TW" altLang="en-US" dirty="0"/>
              <a:t>国歌条例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6) </a:t>
            </a:r>
            <a:r>
              <a:rPr lang="zh-TW" altLang="en-US" dirty="0"/>
              <a:t>延伸思考</a:t>
            </a:r>
            <a:endParaRPr lang="en-US" altLang="zh-TW" dirty="0"/>
          </a:p>
          <a:p>
            <a:r>
              <a:rPr lang="en-US" altLang="zh-TW" dirty="0"/>
              <a:t>7) </a:t>
            </a:r>
            <a:r>
              <a:rPr lang="zh-TW" altLang="en-US" dirty="0"/>
              <a:t>结语</a:t>
            </a:r>
            <a:endParaRPr lang="en-US" altLang="zh-TW" dirty="0"/>
          </a:p>
          <a:p>
            <a:r>
              <a:rPr lang="en-US" altLang="zh-TW" dirty="0"/>
              <a:t>8) </a:t>
            </a:r>
            <a:r>
              <a:rPr lang="zh-TW" altLang="en-US" dirty="0"/>
              <a:t>活动安排</a:t>
            </a:r>
            <a:endParaRPr lang="en-US" altLang="zh-TW" dirty="0"/>
          </a:p>
          <a:p>
            <a:endParaRPr lang="en-US" altLang="zh-H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15" y="0"/>
            <a:ext cx="10515600" cy="1325563"/>
          </a:xfrm>
        </p:spPr>
        <p:txBody>
          <a:bodyPr/>
          <a:lstStyle/>
          <a:p>
            <a:r>
              <a:rPr lang="zh-TW" altLang="en-US" dirty="0"/>
              <a:t>国歌的历史和精神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12" y="1140738"/>
            <a:ext cx="8323906" cy="5504506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中华人民共和国国歌</a:t>
            </a:r>
            <a:r>
              <a:rPr lang="en-US" altLang="zh-TW" dirty="0"/>
              <a:t>——《</a:t>
            </a:r>
            <a:r>
              <a:rPr lang="zh-TW" altLang="en-US" dirty="0"/>
              <a:t>义勇军进行曲</a:t>
            </a:r>
            <a:r>
              <a:rPr lang="en-US" altLang="zh-TW" dirty="0"/>
              <a:t>》</a:t>
            </a:r>
            <a:r>
              <a:rPr lang="zh-TW" altLang="en-US" dirty="0"/>
              <a:t>原是抗日救国为主题的电影</a:t>
            </a:r>
            <a:r>
              <a:rPr lang="en-US" altLang="zh-TW" dirty="0"/>
              <a:t>《</a:t>
            </a:r>
            <a:r>
              <a:rPr lang="zh-TW" altLang="en-US" dirty="0"/>
              <a:t>风云儿女</a:t>
            </a:r>
            <a:r>
              <a:rPr lang="en-US" altLang="zh-TW" dirty="0"/>
              <a:t>》</a:t>
            </a:r>
            <a:r>
              <a:rPr lang="zh-TW" altLang="en-US" dirty="0"/>
              <a:t>（</a:t>
            </a:r>
            <a:r>
              <a:rPr lang="en-US" altLang="zh-TW" dirty="0"/>
              <a:t>1935</a:t>
            </a:r>
            <a:r>
              <a:rPr lang="zh-TW" altLang="en-US" dirty="0"/>
              <a:t>）的主题曲，故事由田汉创作，描写二十世纪三十年代初期，青年人为拯救祖国，奔赴抗日前线的英勇故事。</a:t>
            </a:r>
            <a:endParaRPr lang="en-US" altLang="zh-TW" dirty="0"/>
          </a:p>
          <a:p>
            <a:r>
              <a:rPr lang="zh-TW" altLang="en-US" dirty="0"/>
              <a:t>歌词内容反映当时国家正处于严峻的局面，国家处于危急存亡的关键时刻。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义勇军进行曲</a:t>
            </a:r>
            <a:r>
              <a:rPr lang="en-US" altLang="zh-TW" dirty="0"/>
              <a:t>》</a:t>
            </a:r>
            <a:r>
              <a:rPr lang="zh-TW" altLang="en-US" dirty="0"/>
              <a:t>由剧作家田汉作词，著名音乐家聂耳作曲。</a:t>
            </a:r>
            <a:endParaRPr lang="en-US" altLang="zh-TW" dirty="0"/>
          </a:p>
          <a:p>
            <a:r>
              <a:rPr lang="en-US" altLang="zh-HK" dirty="0"/>
              <a:t>《</a:t>
            </a:r>
            <a:r>
              <a:rPr lang="zh-HK" altLang="en-US" dirty="0"/>
              <a:t>义勇军进行曲</a:t>
            </a:r>
            <a:r>
              <a:rPr lang="en-US" altLang="zh-HK" dirty="0"/>
              <a:t>》</a:t>
            </a:r>
            <a:r>
              <a:rPr lang="zh-HK" altLang="en-US" dirty="0"/>
              <a:t>于</a:t>
            </a:r>
            <a:r>
              <a:rPr lang="en-US" dirty="0"/>
              <a:t> 1949</a:t>
            </a:r>
            <a:r>
              <a:rPr lang="zh-HK" altLang="en-US" dirty="0"/>
              <a:t>年被选定为中华人民共和国的国歌，成为国家的象征。</a:t>
            </a:r>
            <a:r>
              <a:rPr lang="en-US" altLang="zh-HK" dirty="0"/>
              <a:t>2004</a:t>
            </a:r>
            <a:r>
              <a:rPr lang="zh-HK" altLang="en-US" dirty="0"/>
              <a:t>年</a:t>
            </a:r>
            <a:r>
              <a:rPr lang="en-US" altLang="zh-HK" dirty="0"/>
              <a:t>3</a:t>
            </a:r>
            <a:r>
              <a:rPr lang="zh-HK" altLang="en-US" dirty="0"/>
              <a:t>月</a:t>
            </a:r>
            <a:r>
              <a:rPr lang="en-US" altLang="zh-HK" dirty="0"/>
              <a:t>14</a:t>
            </a:r>
            <a:r>
              <a:rPr lang="zh-HK" altLang="en-US" dirty="0"/>
              <a:t>日，</a:t>
            </a:r>
            <a:r>
              <a:rPr lang="zh-TW" altLang="en-US" dirty="0"/>
              <a:t>第十届全国人大第二次会议通过的宪法修正案，规定「中华人民共和国国歌是</a:t>
            </a:r>
            <a:r>
              <a:rPr lang="en-US" altLang="zh-TW" dirty="0"/>
              <a:t>《</a:t>
            </a:r>
            <a:r>
              <a:rPr lang="zh-TW" altLang="en-US" dirty="0"/>
              <a:t>义勇军进行曲</a:t>
            </a:r>
            <a:r>
              <a:rPr lang="en-US" altLang="zh-TW" dirty="0"/>
              <a:t>》</a:t>
            </a:r>
            <a:r>
              <a:rPr lang="zh-TW" altLang="en-US" dirty="0"/>
              <a:t>」。</a:t>
            </a:r>
            <a:r>
              <a:rPr lang="zh-HK" altLang="en-US" dirty="0"/>
              <a:t>歌词中反映了我国人民坚毅和团结的精神，并体现国民身份认同和归属感。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F5CB02-C665-4653-828A-E68E78E95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05" y="1457206"/>
            <a:ext cx="2121483" cy="28291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705DF75-D751-44FE-97DA-3350A55D6A26}"/>
              </a:ext>
            </a:extLst>
          </p:cNvPr>
          <p:cNvSpPr txBox="1"/>
          <p:nvPr/>
        </p:nvSpPr>
        <p:spPr>
          <a:xfrm>
            <a:off x="9246228" y="4286359"/>
            <a:ext cx="27322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电影</a:t>
            </a:r>
            <a:r>
              <a:rPr lang="en-US" altLang="zh-TW" dirty="0"/>
              <a:t>《</a:t>
            </a:r>
            <a:r>
              <a:rPr lang="zh-TW" altLang="en-US" dirty="0"/>
              <a:t>风云儿女</a:t>
            </a:r>
            <a:r>
              <a:rPr lang="en-US" altLang="zh-TW" dirty="0"/>
              <a:t>》</a:t>
            </a:r>
            <a:r>
              <a:rPr lang="zh-TW" altLang="en-US" dirty="0"/>
              <a:t>的海报及简介</a:t>
            </a:r>
            <a:endParaRPr lang="en-US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278F9FB-C577-4E81-B7D6-BDFBFA678887}"/>
              </a:ext>
            </a:extLst>
          </p:cNvPr>
          <p:cNvSpPr txBox="1"/>
          <p:nvPr/>
        </p:nvSpPr>
        <p:spPr>
          <a:xfrm>
            <a:off x="9040042" y="5838569"/>
            <a:ext cx="2938446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图片来源：中国电影资料馆网站，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https://www.cfa.org.cn/cfa/gz/dymlcx/dy/2023060216240052143/index.html</a:t>
            </a:r>
          </a:p>
        </p:txBody>
      </p:sp>
    </p:spTree>
    <p:extLst>
      <p:ext uri="{BB962C8B-B14F-4D97-AF65-F5344CB8AC3E}">
        <p14:creationId xmlns:p14="http://schemas.microsoft.com/office/powerpoint/2010/main" val="36011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89" y="968093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en-US" altLang="zh-TW" dirty="0"/>
              <a:t>《</a:t>
            </a:r>
            <a:r>
              <a:rPr lang="zh-TW" altLang="en-US" dirty="0"/>
              <a:t>港式速递</a:t>
            </a:r>
            <a:r>
              <a:rPr lang="en-US" altLang="zh-TW" dirty="0"/>
              <a:t>》- </a:t>
            </a:r>
            <a:r>
              <a:rPr lang="zh-TW" altLang="en-US" dirty="0"/>
              <a:t>香港电台细说</a:t>
            </a:r>
            <a:r>
              <a:rPr lang="en-US" altLang="zh-TW" dirty="0"/>
              <a:t>《</a:t>
            </a:r>
            <a:r>
              <a:rPr lang="zh-TW" altLang="en-US" dirty="0"/>
              <a:t>国歌的故事</a:t>
            </a:r>
            <a:r>
              <a:rPr lang="en-US" altLang="zh-TW" dirty="0"/>
              <a:t>》</a:t>
            </a:r>
            <a:br>
              <a:rPr lang="en-US" altLang="zh-TW" dirty="0"/>
            </a:br>
            <a:endParaRPr lang="en-US" dirty="0"/>
          </a:p>
        </p:txBody>
      </p:sp>
      <p:pic>
        <p:nvPicPr>
          <p:cNvPr id="4" name="cBVGn2qgOMc">
            <a:hlinkClick r:id="rId3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2849" y="2098628"/>
            <a:ext cx="6740052" cy="3791279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5E3C725A-A6FD-4005-A0B7-F11F2DBDD59C}"/>
              </a:ext>
            </a:extLst>
          </p:cNvPr>
          <p:cNvSpPr/>
          <p:nvPr/>
        </p:nvSpPr>
        <p:spPr>
          <a:xfrm>
            <a:off x="235623" y="264210"/>
            <a:ext cx="357725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学与教资源：影片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C4CD12F-0469-489F-B88F-87D64622736E}"/>
              </a:ext>
            </a:extLst>
          </p:cNvPr>
          <p:cNvSpPr txBox="1"/>
          <p:nvPr/>
        </p:nvSpPr>
        <p:spPr>
          <a:xfrm>
            <a:off x="550994" y="5971697"/>
            <a:ext cx="488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https://emm.edcity.hk/media/1_ot8wvo2v</a:t>
            </a:r>
            <a:endParaRPr lang="en-US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4D22C32-29BB-43FB-87A2-0F92480B2634}"/>
              </a:ext>
            </a:extLst>
          </p:cNvPr>
          <p:cNvSpPr txBox="1"/>
          <p:nvPr/>
        </p:nvSpPr>
        <p:spPr>
          <a:xfrm>
            <a:off x="8950445" y="6033252"/>
            <a:ext cx="27704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资料来源：教育局教育多媒体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A747A230-CC29-4B6A-9E48-33C7173016B3}"/>
              </a:ext>
            </a:extLst>
          </p:cNvPr>
          <p:cNvSpPr txBox="1"/>
          <p:nvPr/>
        </p:nvSpPr>
        <p:spPr>
          <a:xfrm>
            <a:off x="7839765" y="2098628"/>
            <a:ext cx="3980146" cy="1938992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国歌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义勇军进行曲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的歌词反映了我国近代面对的甚么危难？我国的先辈们以怎样的态度去面对这些危难？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743020-43AF-4291-A7FA-38A98D38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61" y="4808499"/>
            <a:ext cx="1532530" cy="15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奏唱国歌的场合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C71275-5239-47DC-8E3F-E7FD85F2E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42" y="4272346"/>
            <a:ext cx="2732261" cy="153689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9FF01BA-3803-427E-B98E-D1250742D273}"/>
              </a:ext>
            </a:extLst>
          </p:cNvPr>
          <p:cNvSpPr txBox="1"/>
          <p:nvPr/>
        </p:nvSpPr>
        <p:spPr>
          <a:xfrm>
            <a:off x="8445502" y="5822956"/>
            <a:ext cx="345610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金紫荆广场升旗仪式，奏唱国歌</a:t>
            </a:r>
            <a:endParaRPr 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8451BF9-A70D-42CA-9AA4-8D7056795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500450"/>
              </p:ext>
            </p:extLst>
          </p:nvPr>
        </p:nvGraphicFramePr>
        <p:xfrm>
          <a:off x="571773" y="1878636"/>
          <a:ext cx="641750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309">
                  <a:extLst>
                    <a:ext uri="{9D8B030D-6E8A-4147-A177-3AD203B41FA5}">
                      <a16:colId xmlns:a16="http://schemas.microsoft.com/office/drawing/2014/main" val="1538252719"/>
                    </a:ext>
                  </a:extLst>
                </a:gridCol>
                <a:gridCol w="4513192">
                  <a:extLst>
                    <a:ext uri="{9D8B030D-6E8A-4147-A177-3AD203B41FA5}">
                      <a16:colId xmlns:a16="http://schemas.microsoft.com/office/drawing/2014/main" val="1540610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场合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例子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54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大型典礼升旗礼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大型体育竞赛典礼等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需要演奏或播放国歌的礼仪场合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主要官员</a:t>
                      </a:r>
                      <a:r>
                        <a:rPr lang="zh-HK" altLang="en-US" sz="2400" dirty="0"/>
                        <a:t>、行政会议、立法会、区议会、司法誓言等</a:t>
                      </a:r>
                      <a:r>
                        <a:rPr lang="zh-TW" altLang="en-US" sz="2400" dirty="0"/>
                        <a:t>宣誓仪式</a:t>
                      </a:r>
                      <a:r>
                        <a:rPr lang="zh-HK" altLang="en-US" sz="2400" dirty="0"/>
                        <a:t>等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851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400" dirty="0"/>
                        <a:t>升国旗仪式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金紫荆广场升旗仪式</a:t>
                      </a:r>
                      <a:r>
                        <a:rPr lang="zh-HK" altLang="en-US" sz="2400" dirty="0"/>
                        <a:t>、庆祝中华人民共和国成立周年升旗仪式、庆祝中华人民共和国香港特别行政区成立周年升旗仪式等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779242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62BBD302-14A8-4DA3-BA74-D529AC3E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75" y="1873082"/>
            <a:ext cx="3060497" cy="179027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FCCB1B-37BC-4180-AC21-F191EBBFBB96}"/>
              </a:ext>
            </a:extLst>
          </p:cNvPr>
          <p:cNvSpPr txBox="1"/>
          <p:nvPr/>
        </p:nvSpPr>
        <p:spPr>
          <a:xfrm>
            <a:off x="7259274" y="3663353"/>
            <a:ext cx="306049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立法会宣誓仪式，奏唱国歌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4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04" y="29799"/>
            <a:ext cx="10515600" cy="1325563"/>
          </a:xfrm>
        </p:spPr>
        <p:txBody>
          <a:bodyPr/>
          <a:lstStyle/>
          <a:p>
            <a:r>
              <a:rPr lang="zh-HK" altLang="en-US" dirty="0"/>
              <a:t>奏唱国歌的标准及礼仪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6" y="1355362"/>
            <a:ext cx="5531303" cy="4351338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国歌条例</a:t>
            </a:r>
            <a:r>
              <a:rPr lang="en-US" altLang="zh-TW" dirty="0"/>
              <a:t>》</a:t>
            </a:r>
            <a:r>
              <a:rPr lang="zh-TW" altLang="en-US" dirty="0"/>
              <a:t>第</a:t>
            </a:r>
            <a:r>
              <a:rPr lang="en-US" altLang="zh-TW" dirty="0"/>
              <a:t>3</a:t>
            </a:r>
            <a:r>
              <a:rPr lang="zh-TW" altLang="en-US" dirty="0"/>
              <a:t>条订明，中华人民共和国国歌须以符合其尊严的方式奏唱。</a:t>
            </a:r>
            <a:r>
              <a:rPr lang="en-US" altLang="zh-TW" dirty="0"/>
              <a:t>《</a:t>
            </a:r>
            <a:r>
              <a:rPr lang="zh-TW" altLang="en-US" dirty="0"/>
              <a:t>国歌条例</a:t>
            </a:r>
            <a:r>
              <a:rPr lang="en-US" altLang="zh-TW" dirty="0"/>
              <a:t>》</a:t>
            </a:r>
            <a:r>
              <a:rPr lang="zh-TW" altLang="en-US" dirty="0"/>
              <a:t>第</a:t>
            </a:r>
            <a:r>
              <a:rPr lang="en-US" altLang="zh-TW" dirty="0"/>
              <a:t>4</a:t>
            </a:r>
            <a:r>
              <a:rPr lang="zh-TW" altLang="en-US" dirty="0"/>
              <a:t>条订明，奏唱国歌时，参与或出席有关场合的人当守的礼仪必须是：</a:t>
            </a:r>
            <a:endParaRPr lang="en-US" altLang="zh-TW" dirty="0"/>
          </a:p>
          <a:p>
            <a:r>
              <a:rPr lang="en-US" altLang="zh-TW" dirty="0"/>
              <a:t>1)</a:t>
            </a:r>
            <a:r>
              <a:rPr lang="zh-TW" altLang="en-US" dirty="0"/>
              <a:t> 肃立；</a:t>
            </a:r>
            <a:endParaRPr lang="en-US" altLang="zh-TW" dirty="0"/>
          </a:p>
          <a:p>
            <a:r>
              <a:rPr lang="en-US" altLang="zh-TW" dirty="0"/>
              <a:t>2) </a:t>
            </a:r>
            <a:r>
              <a:rPr lang="zh-TW" altLang="en-US" dirty="0"/>
              <a:t>举止庄重；及</a:t>
            </a:r>
            <a:endParaRPr lang="en-US" altLang="zh-TW" dirty="0"/>
          </a:p>
          <a:p>
            <a:r>
              <a:rPr lang="en-US" altLang="zh-TW" dirty="0"/>
              <a:t>3) </a:t>
            </a:r>
            <a:r>
              <a:rPr lang="zh-TW" altLang="en-US" dirty="0"/>
              <a:t>并无不尊重国歌的行为</a:t>
            </a:r>
            <a:endParaRPr lang="en-US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26CC355D-200B-4362-8A02-107C014B4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20" y="2534477"/>
            <a:ext cx="5725930" cy="25016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DF669B0-E207-430C-B997-E7A1EA05BDEE}"/>
              </a:ext>
            </a:extLst>
          </p:cNvPr>
          <p:cNvSpPr txBox="1"/>
          <p:nvPr/>
        </p:nvSpPr>
        <p:spPr>
          <a:xfrm>
            <a:off x="6369503" y="5502638"/>
            <a:ext cx="5531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资料来源：教育局教育多媒体</a:t>
            </a:r>
            <a:r>
              <a:rPr lang="en-US" sz="1200" dirty="0"/>
              <a:t>https://emm.edcity.hk/media/%E9%96%8B%E5%AD%B8%E7%A6%AE%E5%8D%87%E6%97%97%E5%84%80%E5%BC%8F+%28%E4%B8%AD%E3%80%81%E8%8B%B1%E6%96%87%E5%AD%97%E5%B9%95%E5%8F%AF%E4%BE%9B%E9%81%B8%E6%93%87%29+/1_epofrajj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82BA282-5987-4F24-8BA0-61DF32F9D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479" y="5295597"/>
            <a:ext cx="1187459" cy="1187459"/>
          </a:xfrm>
          <a:prstGeom prst="rect">
            <a:avLst/>
          </a:prstGeom>
        </p:spPr>
      </p:pic>
      <p:sp>
        <p:nvSpPr>
          <p:cNvPr id="9" name="文字方塊 2">
            <a:extLst>
              <a:ext uri="{FF2B5EF4-FFF2-40B4-BE49-F238E27FC236}">
                <a16:creationId xmlns:a16="http://schemas.microsoft.com/office/drawing/2014/main" id="{5DD5AD52-3BA9-4946-93E5-BAC78B9FF3ED}"/>
              </a:ext>
            </a:extLst>
          </p:cNvPr>
          <p:cNvSpPr txBox="1"/>
          <p:nvPr/>
        </p:nvSpPr>
        <p:spPr>
          <a:xfrm>
            <a:off x="6872149" y="570532"/>
            <a:ext cx="4953492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在校园生活中，如果我们透过观看屏幕参加升旗礼，我们应该注意甚么礼仪呢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192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258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国歌条例</a:t>
            </a:r>
            <a:r>
              <a:rPr lang="en-US" altLang="zh-TW" dirty="0"/>
              <a:t>》</a:t>
            </a:r>
            <a:br>
              <a:rPr lang="en-US" altLang="zh-H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93" y="1107937"/>
            <a:ext cx="5796354" cy="1633681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HK" altLang="en-US" dirty="0"/>
              <a:t>香港特别行政区是中华人民共和国</a:t>
            </a:r>
            <a:r>
              <a:rPr lang="zh-TW" altLang="en-US" dirty="0"/>
              <a:t>不可分离的部分。</a:t>
            </a:r>
            <a:r>
              <a:rPr lang="en-US" altLang="zh-TW" dirty="0"/>
              <a:t> 《</a:t>
            </a:r>
            <a:r>
              <a:rPr lang="zh-TW" altLang="en-US" dirty="0"/>
              <a:t>国歌条例</a:t>
            </a:r>
            <a:r>
              <a:rPr lang="en-US" altLang="zh-TW" dirty="0"/>
              <a:t>》</a:t>
            </a:r>
            <a:r>
              <a:rPr lang="zh-TW" altLang="en-US" dirty="0"/>
              <a:t>就在香港奏唱国歌、保护国歌以及推广国歌订定条文。</a:t>
            </a:r>
            <a:endParaRPr lang="en-US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E1A168C8-ECE2-4199-BAF4-079D2420B739}"/>
              </a:ext>
            </a:extLst>
          </p:cNvPr>
          <p:cNvSpPr txBox="1"/>
          <p:nvPr/>
        </p:nvSpPr>
        <p:spPr>
          <a:xfrm>
            <a:off x="514993" y="4548924"/>
            <a:ext cx="5423822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将国歌列入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宪法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和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基本法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，以及制定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国歌条例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，如何有助规范奏唱国歌时的礼仪及维护国歌的尊严？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F786A2F7-ED33-4AF6-B5F6-BA292A3EE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67108"/>
              </p:ext>
            </p:extLst>
          </p:nvPr>
        </p:nvGraphicFramePr>
        <p:xfrm>
          <a:off x="6634554" y="1107937"/>
          <a:ext cx="5312282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141">
                  <a:extLst>
                    <a:ext uri="{9D8B030D-6E8A-4147-A177-3AD203B41FA5}">
                      <a16:colId xmlns:a16="http://schemas.microsoft.com/office/drawing/2014/main" val="3532878011"/>
                    </a:ext>
                  </a:extLst>
                </a:gridCol>
                <a:gridCol w="2656141">
                  <a:extLst>
                    <a:ext uri="{9D8B030D-6E8A-4147-A177-3AD203B41FA5}">
                      <a16:colId xmlns:a16="http://schemas.microsoft.com/office/drawing/2014/main" val="25125346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法律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内容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915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宪法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第</a:t>
                      </a:r>
                      <a:r>
                        <a:rPr lang="en-US" altLang="zh-TW" sz="2000" dirty="0"/>
                        <a:t>141</a:t>
                      </a:r>
                      <a:r>
                        <a:rPr lang="zh-TW" altLang="en-US" sz="2000" dirty="0"/>
                        <a:t>条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中华人民共和国国歌是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义勇军进行曲</a:t>
                      </a:r>
                      <a:r>
                        <a:rPr lang="en-US" altLang="zh-TW" sz="2000" dirty="0"/>
                        <a:t>》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88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基本法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附件三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/>
                        <a:t>2017</a:t>
                      </a:r>
                      <a:r>
                        <a:rPr lang="zh-TW" altLang="en-US" sz="2000" dirty="0"/>
                        <a:t>年</a:t>
                      </a:r>
                      <a:r>
                        <a:rPr lang="en-US" altLang="zh-TW" sz="2000" dirty="0"/>
                        <a:t>11</a:t>
                      </a:r>
                      <a:r>
                        <a:rPr lang="zh-TW" altLang="en-US" sz="2000" dirty="0"/>
                        <a:t>月</a:t>
                      </a:r>
                      <a:r>
                        <a:rPr lang="en-US" altLang="zh-TW" sz="2000" dirty="0"/>
                        <a:t>4</a:t>
                      </a:r>
                      <a:r>
                        <a:rPr lang="zh-TW" altLang="en-US" sz="2000" dirty="0"/>
                        <a:t>日，全国人大常委会通过决定，将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中华人民共和国国歌法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列入香港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基本法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附件三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69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国歌条例</a:t>
                      </a:r>
                      <a:r>
                        <a:rPr lang="en-US" altLang="zh-TW" sz="2000" dirty="0"/>
                        <a:t>》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于</a:t>
                      </a:r>
                      <a:r>
                        <a:rPr lang="en-US" altLang="zh-TW" sz="2000" dirty="0"/>
                        <a:t>2020</a:t>
                      </a:r>
                      <a:r>
                        <a:rPr lang="zh-TW" altLang="en-US" sz="2000" dirty="0"/>
                        <a:t>年</a:t>
                      </a:r>
                      <a:r>
                        <a:rPr lang="en-US" altLang="zh-TW" sz="2000" dirty="0"/>
                        <a:t>6</a:t>
                      </a:r>
                      <a:r>
                        <a:rPr lang="zh-TW" altLang="en-US" sz="2000" dirty="0"/>
                        <a:t>月</a:t>
                      </a:r>
                      <a:r>
                        <a:rPr lang="en-US" altLang="zh-TW" sz="2000" dirty="0"/>
                        <a:t>12</a:t>
                      </a:r>
                      <a:r>
                        <a:rPr lang="zh-TW" altLang="en-US" sz="2000" dirty="0"/>
                        <a:t>日正式刊宪生效，</a:t>
                      </a:r>
                      <a:r>
                        <a:rPr lang="en-US" altLang="zh-TW" sz="2000" dirty="0"/>
                        <a:t>《</a:t>
                      </a:r>
                      <a:r>
                        <a:rPr lang="zh-TW" altLang="en-US" sz="2000" dirty="0"/>
                        <a:t>国歌条例</a:t>
                      </a:r>
                      <a:r>
                        <a:rPr lang="en-US" altLang="zh-TW" sz="2000" dirty="0"/>
                        <a:t>》</a:t>
                      </a:r>
                      <a:r>
                        <a:rPr lang="zh-TW" altLang="en-US" sz="2000" dirty="0"/>
                        <a:t>弁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（粤音：辩）</a:t>
                      </a:r>
                      <a:r>
                        <a:rPr lang="zh-TW" altLang="en-US" sz="2000" dirty="0"/>
                        <a:t>言订明，国歌是中华人民共和国的象征和标志，一切个人和组织都应当尊重国歌，维护国歌的尊严，并在适当的场合奏唱国歌。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962485"/>
                  </a:ext>
                </a:extLst>
              </a:tr>
            </a:tbl>
          </a:graphicData>
        </a:graphic>
      </p:graphicFrame>
      <p:sp>
        <p:nvSpPr>
          <p:cNvPr id="9" name="文字方塊 2">
            <a:extLst>
              <a:ext uri="{FF2B5EF4-FFF2-40B4-BE49-F238E27FC236}">
                <a16:creationId xmlns:a16="http://schemas.microsoft.com/office/drawing/2014/main" id="{2F932AB7-0C43-44DA-B3F5-0E8A499DEB44}"/>
              </a:ext>
            </a:extLst>
          </p:cNvPr>
          <p:cNvSpPr txBox="1"/>
          <p:nvPr/>
        </p:nvSpPr>
        <p:spPr>
          <a:xfrm>
            <a:off x="7940445" y="506090"/>
            <a:ext cx="2700499" cy="461665"/>
          </a:xfrm>
          <a:prstGeom prst="rect">
            <a:avLst/>
          </a:prstGeom>
          <a:solidFill>
            <a:srgbClr val="F4F7FA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与国歌相关的法律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051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781"/>
            <a:ext cx="10515600" cy="1325563"/>
          </a:xfrm>
        </p:spPr>
        <p:txBody>
          <a:bodyPr/>
          <a:lstStyle/>
          <a:p>
            <a:r>
              <a:rPr lang="zh-TW" altLang="en-US" dirty="0"/>
              <a:t>延伸思考</a:t>
            </a:r>
            <a:endParaRPr lang="en-US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3DC53CF9-71EA-4873-919A-9FB23F6FA668}"/>
              </a:ext>
            </a:extLst>
          </p:cNvPr>
          <p:cNvSpPr txBox="1"/>
          <p:nvPr/>
        </p:nvSpPr>
        <p:spPr>
          <a:xfrm>
            <a:off x="838200" y="1439177"/>
            <a:ext cx="8296747" cy="2308324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在奏唱国歌时，为甚么参与或出席有关场合的人必须肃立和举止庄重，以及尊重国歌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重温国歌的歌词内容，先辈们为保卫祖国付出了甚么代价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从国歌的歌词内容延伸思考，我们作为今天中国的新一代，是否应该时刻居安思危，并建立维护国家安全意识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E822A3-F5D0-4D6E-86D5-CCE7CDCAB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2603"/>
            <a:ext cx="7729331" cy="2450272"/>
          </a:xfrm>
        </p:spPr>
        <p:txBody>
          <a:bodyPr>
            <a:normAutofit/>
          </a:bodyPr>
          <a:lstStyle/>
          <a:p>
            <a:r>
              <a:rPr lang="zh-TW" altLang="en-US" dirty="0"/>
              <a:t>试以概念图的形式，将课堂所学画在纸上</a:t>
            </a:r>
            <a:endParaRPr lang="en-US" altLang="zh-TW" dirty="0"/>
          </a:p>
          <a:p>
            <a:r>
              <a:rPr lang="zh-TW" altLang="en-US" dirty="0"/>
              <a:t>教师可收集学生创作的概念图，从中选出优秀的作品</a:t>
            </a:r>
            <a:endParaRPr lang="en-US" altLang="zh-TW" dirty="0"/>
          </a:p>
          <a:p>
            <a:r>
              <a:rPr lang="zh-TW" altLang="en-US" dirty="0"/>
              <a:t>邀请作品优秀的学生将概念图画在黑板上，并向全班说明其设计理念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Chalkboard">
                <a:extLst>
                  <a:ext uri="{FF2B5EF4-FFF2-40B4-BE49-F238E27FC236}">
                    <a16:creationId xmlns:a16="http://schemas.microsoft.com/office/drawing/2014/main" id="{CF230F38-516A-42EC-8F4F-77A83D9587C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1256761"/>
                  </p:ext>
                </p:extLst>
              </p:nvPr>
            </p:nvGraphicFramePr>
            <p:xfrm>
              <a:off x="8964177" y="2915073"/>
              <a:ext cx="3036586" cy="3095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6586" cy="309584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833575" ay="-1311420" az="-3156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54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Chalkboard">
                <a:extLst>
                  <a:ext uri="{FF2B5EF4-FFF2-40B4-BE49-F238E27FC236}">
                    <a16:creationId xmlns:a16="http://schemas.microsoft.com/office/drawing/2014/main" id="{CF230F38-516A-42EC-8F4F-77A83D9587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64177" y="2915073"/>
                <a:ext cx="3036586" cy="309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70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结语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国歌是中华人民共和国的象征和标志，而香港特别行政区是中华人民共和国的地方行政区域，全体香港市民和社会各界都应当尊重国歌，维护国歌的尊严，并在适当的场合奏唱国歌。香港特别行政区的</a:t>
            </a:r>
            <a:r>
              <a:rPr lang="en-US" altLang="zh-TW" dirty="0"/>
              <a:t>《</a:t>
            </a:r>
            <a:r>
              <a:rPr lang="zh-TW" altLang="en-US" dirty="0"/>
              <a:t>国歌条例</a:t>
            </a:r>
            <a:r>
              <a:rPr lang="en-US" altLang="zh-TW" dirty="0"/>
              <a:t>》</a:t>
            </a:r>
            <a:r>
              <a:rPr lang="zh-TW" altLang="en-US" dirty="0"/>
              <a:t>于 </a:t>
            </a:r>
            <a:r>
              <a:rPr lang="en-US" altLang="zh-TW" dirty="0"/>
              <a:t>2020 </a:t>
            </a:r>
            <a:r>
              <a:rPr lang="zh-TW" altLang="en-US" dirty="0"/>
              <a:t>年 </a:t>
            </a:r>
            <a:r>
              <a:rPr lang="en-US" altLang="zh-TW" dirty="0"/>
              <a:t>6 </a:t>
            </a:r>
            <a:r>
              <a:rPr lang="zh-TW" altLang="en-US" dirty="0"/>
              <a:t>月 </a:t>
            </a:r>
            <a:r>
              <a:rPr lang="en-US" altLang="zh-TW" dirty="0"/>
              <a:t>12 </a:t>
            </a:r>
            <a:r>
              <a:rPr lang="zh-TW" altLang="en-US" dirty="0"/>
              <a:t>日生效，条例载有关于奏唱国歌，保护国歌和推广国歌的条文。我们应从小学习歌唱国歌，并学习国歌的历史及精神，以及奏唱国歌的礼仪。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8A5E1C7-F1D8-408C-894E-AEAF86F8364B}">
  <we:reference id="wa104051163" version="1.2.0.3" store="zh-TW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1703</Words>
  <Application>Microsoft Office PowerPoint</Application>
  <PresentationFormat>寬螢幕</PresentationFormat>
  <Paragraphs>82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微軟正黑體</vt:lpstr>
      <vt:lpstr>新細明體</vt:lpstr>
      <vt:lpstr>標楷體</vt:lpstr>
      <vt:lpstr>標楷體</vt:lpstr>
      <vt:lpstr>Arial</vt:lpstr>
      <vt:lpstr>Calibri</vt:lpstr>
      <vt:lpstr>Calibri Light</vt:lpstr>
      <vt:lpstr>Symbol</vt:lpstr>
      <vt:lpstr>Times New Roman</vt:lpstr>
      <vt:lpstr>Office Theme</vt:lpstr>
      <vt:lpstr>从国歌看民族团结</vt:lpstr>
      <vt:lpstr>内容重点</vt:lpstr>
      <vt:lpstr>国歌的历史和精神</vt:lpstr>
      <vt:lpstr> 《港式速递》- 香港电台细说《国歌的故事》 </vt:lpstr>
      <vt:lpstr>奏唱国歌的场合</vt:lpstr>
      <vt:lpstr>奏唱国歌的标准及礼仪</vt:lpstr>
      <vt:lpstr>《国歌条例》 </vt:lpstr>
      <vt:lpstr>延伸思考</vt:lpstr>
      <vt:lpstr>结语</vt:lpstr>
      <vt:lpstr>活动安排</vt:lpstr>
      <vt:lpstr>课题延伸阅读资源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便民利民—廣深港高速鐵路</dc:title>
  <dc:creator>WAI, Cheuk-bun Solar</dc:creator>
  <cp:lastModifiedBy>TING, Tsz-yuet</cp:lastModifiedBy>
  <cp:revision>135</cp:revision>
  <cp:lastPrinted>2025-10-14T02:50:09Z</cp:lastPrinted>
  <dcterms:created xsi:type="dcterms:W3CDTF">2023-02-03T03:28:20Z</dcterms:created>
  <dcterms:modified xsi:type="dcterms:W3CDTF">2026-07-16T08:17:06Z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